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15" r:id="rId20"/>
    <p:sldId id="305" r:id="rId21"/>
    <p:sldId id="310" r:id="rId22"/>
    <p:sldId id="304" r:id="rId23"/>
    <p:sldId id="292" r:id="rId24"/>
    <p:sldId id="266" r:id="rId25"/>
    <p:sldId id="279" r:id="rId26"/>
    <p:sldId id="284" r:id="rId27"/>
    <p:sldId id="282" r:id="rId28"/>
    <p:sldId id="280" r:id="rId29"/>
    <p:sldId id="263" r:id="rId30"/>
    <p:sldId id="294" r:id="rId31"/>
    <p:sldId id="275" r:id="rId32"/>
    <p:sldId id="296" r:id="rId33"/>
    <p:sldId id="259" r:id="rId34"/>
    <p:sldId id="298" r:id="rId35"/>
    <p:sldId id="311" r:id="rId36"/>
    <p:sldId id="314" r:id="rId37"/>
    <p:sldId id="297" r:id="rId38"/>
    <p:sldId id="312" r:id="rId39"/>
    <p:sldId id="260" r:id="rId40"/>
    <p:sldId id="3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15"/>
            <p14:sldId id="305"/>
            <p14:sldId id="310"/>
          </p14:sldIdLst>
        </p14:section>
        <p14:section name="After Lunch Slides" id="{1BD9BFB8-896D-3241-9DEF-C4C5640B9C3D}">
          <p14:sldIdLst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</p14:sldIdLst>
        </p14:section>
        <p14:section name="Device Software" id="{D485D66D-041A-2E43-A9E5-3FFF187D9685}">
          <p14:sldIdLst>
            <p14:sldId id="294"/>
            <p14:sldId id="275"/>
          </p14:sldIdLst>
        </p14:section>
        <p14:section name="Stage 2" id="{6814D3C0-EE8E-6941-AF24-81F4AE9372B1}">
          <p14:sldIdLst>
            <p14:sldId id="296"/>
            <p14:sldId id="259"/>
            <p14:sldId id="298"/>
            <p14:sldId id="311"/>
            <p14:sldId id="314"/>
          </p14:sldIdLst>
        </p14:section>
        <p14:section name="Stage 3" id="{133E6B0F-E38B-4046-B48F-80D29262702E}">
          <p14:sldIdLst>
            <p14:sldId id="297"/>
            <p14:sldId id="312"/>
          </p14:sldIdLst>
        </p14:section>
        <p14:section name="Stage 4" id="{F286D4A4-CCEF-8546-8568-D5B8BC96F8C7}">
          <p14:sldIdLst>
            <p14:sldId id="26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4"/>
    <p:restoredTop sz="87275"/>
  </p:normalViewPr>
  <p:slideViewPr>
    <p:cSldViewPr snapToGrid="0" snapToObjects="1">
      <p:cViewPr varScale="1">
        <p:scale>
          <a:sx n="108" d="100"/>
          <a:sy n="108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903" y="0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562" y="1585263"/>
            <a:ext cx="4175017" cy="4191001"/>
          </a:xfrm>
        </p:spPr>
        <p:txBody>
          <a:bodyPr>
            <a:noAutofit/>
          </a:bodyPr>
          <a:lstStyle/>
          <a:p>
            <a:r>
              <a:rPr lang="en-US" sz="3200" dirty="0"/>
              <a:t>Software errors are “soft”</a:t>
            </a:r>
          </a:p>
          <a:p>
            <a:endParaRPr lang="en-US" sz="3200" dirty="0"/>
          </a:p>
          <a:p>
            <a:r>
              <a:rPr lang="en-US" sz="3200" dirty="0"/>
              <a:t>Hardware errors on the other hand….</a:t>
            </a:r>
          </a:p>
          <a:p>
            <a:endParaRPr lang="en-US" sz="3200" dirty="0"/>
          </a:p>
          <a:p>
            <a:r>
              <a:rPr lang="en-US" sz="3200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8BF1-D13A-6F45-917F-9C947B58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Lightweight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ACF0-FFE5-E14D-B855-A11A4986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sz="3200" dirty="0"/>
              <a:t>Publish/subscribe model</a:t>
            </a:r>
          </a:p>
          <a:p>
            <a:endParaRPr lang="en-US" sz="3200" dirty="0"/>
          </a:p>
          <a:p>
            <a:r>
              <a:rPr lang="en-US" sz="3200" dirty="0"/>
              <a:t>Guaranteed single delivery</a:t>
            </a:r>
          </a:p>
          <a:p>
            <a:endParaRPr lang="en-US" sz="3200" dirty="0"/>
          </a:p>
          <a:p>
            <a:r>
              <a:rPr lang="en-US" sz="3200" dirty="0"/>
              <a:t>Store and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A76D5-D2C2-49EE-9318-901F3950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D953F5-4436-7744-97A5-06170A73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50" y="509482"/>
            <a:ext cx="2364317" cy="2364317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3D1BB4-141F-47BF-8854-E25124A4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C2226AF-C533-4D07-8B21-C9D8BF14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9FF6B00-0C57-004D-8E64-0D34FF13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817" y="509482"/>
            <a:ext cx="2364317" cy="2364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49FB4-2F54-224F-93D6-7FB79B73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50" y="4001933"/>
            <a:ext cx="2364317" cy="232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09ACD-816E-1E42-AEB9-842EC3615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7" y="4492529"/>
            <a:ext cx="2364317" cy="13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it!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 and stand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052" y="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sz="2400" dirty="0"/>
              <a:t>Inexpensive</a:t>
            </a:r>
          </a:p>
          <a:p>
            <a:pPr lvl="1"/>
            <a:r>
              <a:rPr lang="en-US" sz="2400" dirty="0"/>
              <a:t>Very low Power Consumption</a:t>
            </a:r>
          </a:p>
          <a:p>
            <a:pPr lvl="1"/>
            <a:r>
              <a:rPr lang="en-US" sz="2400" dirty="0"/>
              <a:t>Very small size</a:t>
            </a:r>
          </a:p>
          <a:p>
            <a:pPr lvl="1"/>
            <a:r>
              <a:rPr lang="en-US" sz="2400" dirty="0"/>
              <a:t>Built-in Wireless</a:t>
            </a:r>
          </a:p>
          <a:p>
            <a:pPr lvl="1"/>
            <a:endParaRPr lang="en-US" sz="2400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sz="2400" dirty="0"/>
              <a:t>Programming Support</a:t>
            </a:r>
          </a:p>
          <a:p>
            <a:pPr lvl="1"/>
            <a:r>
              <a:rPr lang="en-US" sz="2400" dirty="0"/>
              <a:t>Only 1 Analog input</a:t>
            </a:r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63" y="0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4459287" cy="4735963"/>
          </a:xfrm>
        </p:spPr>
        <p:txBody>
          <a:bodyPr>
            <a:normAutofit/>
          </a:bodyPr>
          <a:lstStyle/>
          <a:p>
            <a:r>
              <a:rPr lang="en-US" sz="2800" dirty="0"/>
              <a:t>Common Sensor pinout:</a:t>
            </a:r>
          </a:p>
          <a:p>
            <a:pPr lvl="1"/>
            <a:r>
              <a:rPr lang="en-US" sz="2800" dirty="0"/>
              <a:t>VCC = power IN</a:t>
            </a:r>
          </a:p>
          <a:p>
            <a:pPr lvl="1"/>
            <a:r>
              <a:rPr lang="en-US" sz="2800" dirty="0"/>
              <a:t>GND = power OUT (Ground)</a:t>
            </a:r>
          </a:p>
          <a:p>
            <a:pPr lvl="1"/>
            <a:r>
              <a:rPr lang="en-US" sz="2800" dirty="0"/>
              <a:t>Out(put) = signal out</a:t>
            </a:r>
          </a:p>
          <a:p>
            <a:r>
              <a:rPr lang="en-US" sz="2800" dirty="0"/>
              <a:t>Sometimes you also get:</a:t>
            </a:r>
          </a:p>
          <a:p>
            <a:pPr lvl="1"/>
            <a:r>
              <a:rPr lang="en-US" sz="2800" dirty="0"/>
              <a:t>A0 = Analog output </a:t>
            </a:r>
          </a:p>
          <a:p>
            <a:pPr lvl="1"/>
            <a:r>
              <a:rPr lang="en-US" sz="2800" dirty="0"/>
              <a:t>D0 = Digital output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 pinout ‘</a:t>
            </a:r>
            <a:r>
              <a:rPr lang="en-US" sz="3200" dirty="0" err="1"/>
              <a:t>splainer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1658143"/>
            <a:ext cx="3746551" cy="3541714"/>
          </a:xfrm>
        </p:spPr>
        <p:txBody>
          <a:bodyPr>
            <a:noAutofit/>
          </a:bodyPr>
          <a:lstStyle/>
          <a:p>
            <a:r>
              <a:rPr lang="en-US" sz="3200" dirty="0"/>
              <a:t>Power</a:t>
            </a:r>
          </a:p>
          <a:p>
            <a:endParaRPr lang="en-US" sz="3200" dirty="0"/>
          </a:p>
          <a:p>
            <a:r>
              <a:rPr lang="en-US" sz="3200" dirty="0"/>
              <a:t>Ground</a:t>
            </a:r>
          </a:p>
          <a:p>
            <a:endParaRPr lang="en-US" sz="3200" dirty="0"/>
          </a:p>
          <a:p>
            <a:r>
              <a:rPr lang="en-US" sz="3200" dirty="0"/>
              <a:t>GPIO</a:t>
            </a:r>
          </a:p>
          <a:p>
            <a:endParaRPr lang="en-US" sz="3200" dirty="0"/>
          </a:p>
          <a:p>
            <a:r>
              <a:rPr lang="en-US" sz="32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6" name="Rectangle 105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Putting it all together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382713"/>
            <a:ext cx="308489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KISS – keep it simple, son!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it works: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Green light on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Switch to red if you move your hand in front of the sensor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Wiring issues?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7" name="Picture 56" descr="A close up of a device&#10;&#10;Description automatically generated">
            <a:extLst>
              <a:ext uri="{FF2B5EF4-FFF2-40B4-BE49-F238E27FC236}">
                <a16:creationId xmlns:a16="http://schemas.microsoft.com/office/drawing/2014/main" id="{8492A1A5-27A4-F148-A266-C87AE97C5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1" r="263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2E2E1-FBA4-624D-B97A-0B43DDE3EACE}"/>
              </a:ext>
            </a:extLst>
          </p:cNvPr>
          <p:cNvSpPr txBox="1"/>
          <p:nvPr/>
        </p:nvSpPr>
        <p:spPr>
          <a:xfrm>
            <a:off x="4059076" y="5341937"/>
            <a:ext cx="813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/IoT-c-code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Connected!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AA77-991A-CD4A-8A8E-EE53E492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4" r="5658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1CB8-49AD-6948-9D59-9CC86E34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52" y="2249487"/>
            <a:ext cx="3697552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126267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Simple “block based” tool for building data flows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Designed with IOT in mind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Excellent tool for going from prototype to production*</a:t>
            </a:r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E8F08C3-5DBA-5549-ADE3-0EFE0DC9B555}"/>
              </a:ext>
            </a:extLst>
          </p:cNvPr>
          <p:cNvSpPr txBox="1"/>
          <p:nvPr/>
        </p:nvSpPr>
        <p:spPr>
          <a:xfrm>
            <a:off x="4059076" y="5341937"/>
            <a:ext cx="8132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Connect to your group’s </a:t>
            </a:r>
            <a:r>
              <a:rPr lang="en-US" sz="2800" dirty="0" err="1"/>
              <a:t>NodeRed</a:t>
            </a:r>
            <a:r>
              <a:rPr lang="en-US" sz="2800" dirty="0"/>
              <a:t> instance:</a:t>
            </a:r>
          </a:p>
          <a:p>
            <a:pPr algn="ctr"/>
            <a:r>
              <a:rPr lang="en-US" sz="2800" dirty="0"/>
              <a:t>http://192.168.1.xxx:1880</a:t>
            </a:r>
          </a:p>
        </p:txBody>
      </p:sp>
    </p:spTree>
    <p:extLst>
      <p:ext uri="{BB962C8B-B14F-4D97-AF65-F5344CB8AC3E}">
        <p14:creationId xmlns:p14="http://schemas.microsoft.com/office/powerpoint/2010/main" val="42799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3871A-B8BA-9B4C-92AE-849679E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97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1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AC6EA-28E4-AB4A-ACFF-4CD13C982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0159" b="679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 “Smart” intersection</a:t>
            </a:r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8CF15-74AE-C347-BE14-757BC646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Group activity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F8A5D9-B955-1D4E-A646-D27D99638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" r="1" b="3181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4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pic>
        <p:nvPicPr>
          <p:cNvPr id="10" name="Content Placeholder 6" descr="A group of people sitting and looking at the camera&#13;&#10;&#13;&#10;Description automatically generated">
            <a:extLst>
              <a:ext uri="{FF2B5EF4-FFF2-40B4-BE49-F238E27FC236}">
                <a16:creationId xmlns:a16="http://schemas.microsoft.com/office/drawing/2014/main" id="{1DC9113E-D752-9D44-ACF1-3216A339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r="4" b="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5E56A4-1C06-4C9B-97D8-2577C9FD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Group Brainstorming</a:t>
            </a:r>
          </a:p>
          <a:p>
            <a:r>
              <a:rPr lang="en-US" dirty="0"/>
              <a:t>What would you try next?</a:t>
            </a:r>
          </a:p>
          <a:p>
            <a:r>
              <a:rPr lang="en-US" dirty="0"/>
              <a:t>Think outside your own intersection!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BF8D2C-0E02-1546-9C88-27FC4FC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Wrap up</a:t>
            </a:r>
          </a:p>
        </p:txBody>
      </p:sp>
      <p:pic>
        <p:nvPicPr>
          <p:cNvPr id="5" name="Content Placeholder 4" descr="A picture containing person, sky, indoor, man&#13;&#10;&#13;&#10;Description automatically generated">
            <a:extLst>
              <a:ext uri="{FF2B5EF4-FFF2-40B4-BE49-F238E27FC236}">
                <a16:creationId xmlns:a16="http://schemas.microsoft.com/office/drawing/2014/main" id="{5D8CF1FD-760D-CA48-BD34-5E2CA8FE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5" y="1638300"/>
            <a:ext cx="5397500" cy="3581400"/>
          </a:xfrm>
        </p:spPr>
      </p:pic>
    </p:spTree>
    <p:extLst>
      <p:ext uri="{BB962C8B-B14F-4D97-AF65-F5344CB8AC3E}">
        <p14:creationId xmlns:p14="http://schemas.microsoft.com/office/powerpoint/2010/main" val="25525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What’s Preventing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959</Words>
  <Application>Microsoft Macintosh PowerPoint</Application>
  <PresentationFormat>Widescreen</PresentationFormat>
  <Paragraphs>210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Preventing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Lightweight Messaging</vt:lpstr>
      <vt:lpstr>What goes where?</vt:lpstr>
      <vt:lpstr>PowerPoint Presentation</vt:lpstr>
      <vt:lpstr>Let’s Build it!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Device Software</vt:lpstr>
      <vt:lpstr>Let’s Review the code!</vt:lpstr>
      <vt:lpstr>The Stage 2 Smart City</vt:lpstr>
      <vt:lpstr>Get Connected!</vt:lpstr>
      <vt:lpstr>NodeRed – Aggregating devices</vt:lpstr>
      <vt:lpstr>Let’s Review the code!</vt:lpstr>
      <vt:lpstr>PowerPoint Presentation</vt:lpstr>
      <vt:lpstr>A “Smart” intersection</vt:lpstr>
      <vt:lpstr>Group activity</vt:lpstr>
      <vt:lpstr>What’s Next?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2</cp:revision>
  <dcterms:created xsi:type="dcterms:W3CDTF">2018-11-13T16:44:10Z</dcterms:created>
  <dcterms:modified xsi:type="dcterms:W3CDTF">2018-11-13T16:46:45Z</dcterms:modified>
</cp:coreProperties>
</file>